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71" r:id="rId1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3170"/>
    <a:srgbClr val="EF7F22"/>
    <a:srgbClr val="333333"/>
    <a:srgbClr val="EAAB00"/>
    <a:srgbClr val="EF7E23"/>
    <a:srgbClr val="DB4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1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3430BE-5EDB-E346-A719-70FF44F5B74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C31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81537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1279"/>
            <a:ext cx="9144000" cy="491104"/>
          </a:xfrm>
        </p:spPr>
        <p:txBody>
          <a:bodyPr/>
          <a:lstStyle>
            <a:lvl1pPr marL="0" indent="0" algn="ctr">
              <a:buNone/>
              <a:defRPr sz="2400" cap="all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5D925D8A-7A49-464A-AA24-9928A5BD31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57" y="5675733"/>
            <a:ext cx="3712441" cy="85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4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09811"/>
            <a:ext cx="714102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620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6923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3358243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30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189927"/>
            <a:ext cx="7141029" cy="1325563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118" y="1805822"/>
            <a:ext cx="10515600" cy="39249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43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5279" y="664712"/>
            <a:ext cx="10515600" cy="2852737"/>
          </a:xfrm>
        </p:spPr>
        <p:txBody>
          <a:bodyPr anchor="b"/>
          <a:lstStyle>
            <a:lvl1pPr>
              <a:defRPr sz="6000" baseline="0"/>
            </a:lvl1pPr>
          </a:lstStyle>
          <a:p>
            <a:r>
              <a:rPr lang="en-US" dirty="0"/>
              <a:t>Ending SLIDE</a:t>
            </a:r>
            <a:br>
              <a:rPr lang="en-US" dirty="0"/>
            </a:br>
            <a:r>
              <a:rPr lang="en-US" dirty="0"/>
              <a:t>Thank you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723" y="3502256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rgbClr val="EAAB00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087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947" y="219658"/>
            <a:ext cx="714102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654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546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09811"/>
            <a:ext cx="714102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01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036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684" y="138550"/>
            <a:ext cx="6679633" cy="140425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057400"/>
            <a:ext cx="6172200" cy="3803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313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611" y="212292"/>
            <a:ext cx="6597991" cy="13226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30145" y="2057400"/>
            <a:ext cx="6172200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8038D94-18FA-4331-BAF0-F176DFB62615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2" y="6356354"/>
            <a:ext cx="3439887" cy="365125"/>
          </a:xfrm>
          <a:prstGeom prst="rect">
            <a:avLst/>
          </a:prstGeom>
        </p:spPr>
        <p:txBody>
          <a:bodyPr/>
          <a:lstStyle/>
          <a:p>
            <a:fld id="{85D6A1CE-E69D-47E8-B773-5A30FD870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09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6300" y="1778113"/>
            <a:ext cx="10515600" cy="3924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12829"/>
            <a:ext cx="71410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403EC0E-7914-B94C-B17D-17381E043E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7034" b="17926"/>
          <a:stretch/>
        </p:blipFill>
        <p:spPr>
          <a:xfrm>
            <a:off x="304800" y="5703075"/>
            <a:ext cx="3242877" cy="83584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8D50524-675C-E040-9B21-E2E49BABE68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49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05194F-DA71-6149-8496-B6D44266611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70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rgbClr val="33333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3333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3333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3333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3333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Rebecca.Evans@Truro.Anglican.or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mmunityplanningtoolkit.org/sites/default/files/Engagement.pdf#page=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0480" y="1676559"/>
            <a:ext cx="9144000" cy="2387600"/>
          </a:xfrm>
        </p:spPr>
        <p:txBody>
          <a:bodyPr>
            <a:normAutofit/>
          </a:bodyPr>
          <a:lstStyle/>
          <a:p>
            <a:r>
              <a:rPr lang="en-GB" dirty="0" smtClean="0"/>
              <a:t>Community </a:t>
            </a:r>
            <a:br>
              <a:rPr lang="en-GB" dirty="0" smtClean="0"/>
            </a:br>
            <a:r>
              <a:rPr lang="en-GB" dirty="0" smtClean="0"/>
              <a:t> consultations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03199"/>
            <a:ext cx="9144000" cy="491104"/>
          </a:xfrm>
        </p:spPr>
        <p:txBody>
          <a:bodyPr/>
          <a:lstStyle/>
          <a:p>
            <a:r>
              <a:rPr lang="en-GB" dirty="0" smtClean="0"/>
              <a:t>Rebecca </a:t>
            </a:r>
            <a:r>
              <a:rPr lang="en-GB" dirty="0" err="1" smtClean="0"/>
              <a:t>evans</a:t>
            </a:r>
            <a:r>
              <a:rPr lang="en-GB" dirty="0" smtClean="0"/>
              <a:t> 8</a:t>
            </a:r>
            <a:r>
              <a:rPr lang="en-GB" baseline="30000" dirty="0" smtClean="0"/>
              <a:t>th</a:t>
            </a:r>
            <a:r>
              <a:rPr lang="en-GB" dirty="0" smtClean="0"/>
              <a:t> September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5122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Communicate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“The single biggest problem in communication is the illusion that it has taken place” </a:t>
            </a:r>
          </a:p>
          <a:p>
            <a:r>
              <a:rPr lang="en-GB" dirty="0" smtClean="0"/>
              <a:t>Use the consultation as evidence to funders </a:t>
            </a:r>
          </a:p>
          <a:p>
            <a:r>
              <a:rPr lang="en-GB" dirty="0" smtClean="0"/>
              <a:t>How do you weave the answers into a story or case study? </a:t>
            </a:r>
          </a:p>
          <a:p>
            <a:r>
              <a:rPr lang="en-GB" dirty="0" smtClean="0"/>
              <a:t>How many times must you communicate? </a:t>
            </a:r>
          </a:p>
          <a:p>
            <a:r>
              <a:rPr lang="en-GB" dirty="0" smtClean="0"/>
              <a:t>Communication is essential in building trust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504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 creative and have fun! 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43" y="1854362"/>
            <a:ext cx="3217467" cy="214287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29" y="3844180"/>
            <a:ext cx="3959619" cy="24521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120" y="2795451"/>
            <a:ext cx="2846571" cy="218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189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 creative and have fun! 		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79834"/>
            <a:ext cx="3299371" cy="219958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108" y="2923031"/>
            <a:ext cx="3469966" cy="22197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1771" y="1747373"/>
            <a:ext cx="3082835" cy="464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377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5CFB8-B9D0-1F45-AC07-5C79D3690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173" y="103450"/>
            <a:ext cx="10515600" cy="2852737"/>
          </a:xfrm>
        </p:spPr>
        <p:txBody>
          <a:bodyPr/>
          <a:lstStyle/>
          <a:p>
            <a:r>
              <a:rPr lang="en-US" dirty="0">
                <a:solidFill>
                  <a:srgbClr val="BC3170"/>
                </a:solidFill>
              </a:rPr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8148A6-5C0E-1E45-8486-302F4EF28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5173" y="2956187"/>
            <a:ext cx="10515600" cy="1500187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chemeClr val="tx1"/>
                </a:solidFill>
              </a:rPr>
              <a:t>Rebecca Evans </a:t>
            </a:r>
          </a:p>
          <a:p>
            <a:r>
              <a:rPr lang="en-GB" sz="2400" dirty="0" smtClean="0">
                <a:solidFill>
                  <a:schemeClr val="tx1"/>
                </a:solidFill>
                <a:hlinkClick r:id="rId2"/>
              </a:rPr>
              <a:t>Rebecca.Evans@Truro.Anglican.org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GB" sz="2400" dirty="0" smtClean="0">
                <a:solidFill>
                  <a:schemeClr val="tx1"/>
                </a:solidFill>
              </a:rPr>
              <a:t>01872 360044</a:t>
            </a:r>
            <a:endParaRPr lang="en-GB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059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E8605-729A-DC42-9BA5-F02742189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you prepared to listen?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5DFDB-61CF-8944-B24E-7565C613B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call small creatures with bushy tails that live in trees?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Have you already decided how to solve the problem or have you just identified the problem?</a:t>
            </a:r>
          </a:p>
          <a:p>
            <a:r>
              <a:rPr lang="en-US" dirty="0" smtClean="0"/>
              <a:t>Who are you listening to? </a:t>
            </a:r>
          </a:p>
          <a:p>
            <a:r>
              <a:rPr lang="en-GB" dirty="0"/>
              <a:t>Are you prepared to change what you thought to take account of the responses?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130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Methodology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Community Mapping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Planning for Real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Public meeting or Forum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Workshop or Focus Group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180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Methodology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Questionnaires or surveys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Online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Street stall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Arts and creativity </a:t>
            </a:r>
          </a:p>
          <a:p>
            <a:pPr marL="0" indent="0">
              <a:buNone/>
            </a:pPr>
            <a:r>
              <a:rPr lang="en-GB">
                <a:hlinkClick r:id="rId2"/>
              </a:rPr>
              <a:t>Engagement.pdf (communityplanningtoolkit.org)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270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engage?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Are you part of the community? Is there a level of trust?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Is the a prize or hook for engagement?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What are the barriers to engagement? </a:t>
            </a:r>
          </a:p>
          <a:p>
            <a:endParaRPr lang="en-GB" dirty="0" smtClean="0"/>
          </a:p>
          <a:p>
            <a:r>
              <a:rPr lang="en-GB" dirty="0" smtClean="0"/>
              <a:t>What is the basic level of understanding?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828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 you on the same page? 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0477" y="1806575"/>
            <a:ext cx="7559171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435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 you on the same page?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3743" y="1806575"/>
            <a:ext cx="695264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569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Questions that don’t achieve answers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you have any comments? </a:t>
            </a:r>
          </a:p>
          <a:p>
            <a:r>
              <a:rPr lang="en-GB" dirty="0" smtClean="0"/>
              <a:t>The Church is the focal point of the community Yes or No</a:t>
            </a:r>
          </a:p>
          <a:p>
            <a:r>
              <a:rPr lang="en-GB" dirty="0" smtClean="0"/>
              <a:t>Would it be good to have a local village shop? </a:t>
            </a:r>
          </a:p>
          <a:p>
            <a:r>
              <a:rPr lang="en-GB" dirty="0" smtClean="0"/>
              <a:t>What facilities should we provide for young people in the community? </a:t>
            </a:r>
          </a:p>
          <a:p>
            <a:r>
              <a:rPr lang="en-GB" dirty="0" smtClean="0"/>
              <a:t>We understand many people are struggling with the cost of living crisis; should we make more allotments available for families? </a:t>
            </a:r>
          </a:p>
        </p:txBody>
      </p:sp>
    </p:spTree>
    <p:extLst>
      <p:ext uri="{BB962C8B-B14F-4D97-AF65-F5344CB8AC3E}">
        <p14:creationId xmlns:p14="http://schemas.microsoft.com/office/powerpoint/2010/main" val="1551384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THINGS TO CONSIDER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Asking others to read the questions first </a:t>
            </a:r>
          </a:p>
          <a:p>
            <a:r>
              <a:rPr lang="en-GB" dirty="0" smtClean="0"/>
              <a:t>Different methods of response </a:t>
            </a:r>
          </a:p>
          <a:p>
            <a:r>
              <a:rPr lang="en-GB" dirty="0" smtClean="0"/>
              <a:t>What doesn’t the question ask? </a:t>
            </a:r>
          </a:p>
          <a:p>
            <a:r>
              <a:rPr lang="en-GB" dirty="0" smtClean="0"/>
              <a:t>Is the question detailed enough or too vague? </a:t>
            </a:r>
          </a:p>
          <a:p>
            <a:r>
              <a:rPr lang="en-GB" dirty="0" smtClean="0"/>
              <a:t>Are you offering something you’ll be unable to deliver? </a:t>
            </a:r>
          </a:p>
          <a:p>
            <a:r>
              <a:rPr lang="en-GB" dirty="0" smtClean="0"/>
              <a:t>How will you communicate the results and the change?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5023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6f0e3f-90a7-45ae-a0eb-e18f078cda6e" xsi:nil="true"/>
    <lcf76f155ced4ddcb4097134ff3c332f xmlns="473db917-a697-4e36-b6a1-8f3d771210d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062BA933567A408CDEA872F930A350" ma:contentTypeVersion="16" ma:contentTypeDescription="Create a new document." ma:contentTypeScope="" ma:versionID="cfcf7c551f307c6d77fc007fa1c76516">
  <xsd:schema xmlns:xsd="http://www.w3.org/2001/XMLSchema" xmlns:xs="http://www.w3.org/2001/XMLSchema" xmlns:p="http://schemas.microsoft.com/office/2006/metadata/properties" xmlns:ns2="473db917-a697-4e36-b6a1-8f3d771210dd" xmlns:ns3="b66f0e3f-90a7-45ae-a0eb-e18f078cda6e" targetNamespace="http://schemas.microsoft.com/office/2006/metadata/properties" ma:root="true" ma:fieldsID="7055861fe006b488e3f3c12be1c81a1e" ns2:_="" ns3:_="">
    <xsd:import namespace="473db917-a697-4e36-b6a1-8f3d771210dd"/>
    <xsd:import namespace="b66f0e3f-90a7-45ae-a0eb-e18f078cd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3db917-a697-4e36-b6a1-8f3d771210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4963e68-3720-4cf0-8bf9-535328b890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6f0e3f-90a7-45ae-a0eb-e18f078cda6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7f43b2f-72ae-4fdf-bbd9-74b184850dd1}" ma:internalName="TaxCatchAll" ma:showField="CatchAllData" ma:web="b66f0e3f-90a7-45ae-a0eb-e18f078cda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D6181A-24B2-4377-BEAD-D78EF25CE0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5DA565-348D-45F2-AE42-B533BD683DF6}">
  <ds:schemaRefs>
    <ds:schemaRef ds:uri="http://schemas.microsoft.com/office/2006/documentManagement/types"/>
    <ds:schemaRef ds:uri="http://schemas.openxmlformats.org/package/2006/metadata/core-properties"/>
    <ds:schemaRef ds:uri="43c2a578-4971-4108-8160-4bed4e1abb1f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7f293aee-5278-4a8a-9d85-8893529dd073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BCB39A7-D9BB-4B60-A168-B3C2843E119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</TotalTime>
  <Words>339</Words>
  <Application>Microsoft Office PowerPoint</Application>
  <PresentationFormat>Widescreen</PresentationFormat>
  <Paragraphs>60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Arial Black</vt:lpstr>
      <vt:lpstr>Office Theme</vt:lpstr>
      <vt:lpstr>Community   consultations</vt:lpstr>
      <vt:lpstr>Are you prepared to listen? </vt:lpstr>
      <vt:lpstr>Methodology </vt:lpstr>
      <vt:lpstr>Methodology 2</vt:lpstr>
      <vt:lpstr>Why engage? </vt:lpstr>
      <vt:lpstr>Are you on the same page? </vt:lpstr>
      <vt:lpstr>Are you on the same page?</vt:lpstr>
      <vt:lpstr>Questions that don’t achieve answers</vt:lpstr>
      <vt:lpstr>THINGS TO CONSIDER </vt:lpstr>
      <vt:lpstr>Communicate </vt:lpstr>
      <vt:lpstr>Get creative and have fun! </vt:lpstr>
      <vt:lpstr>Get creative and have fun!  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Elissa Day</dc:creator>
  <cp:lastModifiedBy>Rebecca Evans</cp:lastModifiedBy>
  <cp:revision>33</cp:revision>
  <cp:lastPrinted>2016-05-13T14:37:41Z</cp:lastPrinted>
  <dcterms:created xsi:type="dcterms:W3CDTF">2016-05-12T10:32:41Z</dcterms:created>
  <dcterms:modified xsi:type="dcterms:W3CDTF">2022-09-05T13:22:20Z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0x010100FD062BA933567A408CDEA872F930A350</vt:lpwstr>
  </property>
  <property fmtid="{D5CDD505-2E9C-101B-9397-08002B2CF9AE}" pid="3" name="MediaServiceImageTags">
    <vt:lpwstr/>
  </property>
</Properties>
</file>